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7" r:id="rId5"/>
    <p:sldId id="258" r:id="rId6"/>
    <p:sldId id="259" r:id="rId7"/>
    <p:sldId id="265" r:id="rId8"/>
    <p:sldId id="260" r:id="rId9"/>
    <p:sldId id="261" r:id="rId10"/>
    <p:sldId id="266" r:id="rId11"/>
    <p:sldId id="262"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14" y="-109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789436-9B7B-4CD1-A086-B099247F6558}"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84462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789436-9B7B-4CD1-A086-B099247F6558}"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240856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789436-9B7B-4CD1-A086-B099247F6558}"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0165B5-3F3D-459D-9594-65BBC8684C4E}"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445348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3789436-9B7B-4CD1-A086-B099247F6558}"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1541415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3789436-9B7B-4CD1-A086-B099247F6558}"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0165B5-3F3D-459D-9594-65BBC8684C4E}"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767615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3789436-9B7B-4CD1-A086-B099247F6558}"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3234240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89436-9B7B-4CD1-A086-B099247F6558}"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573630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89436-9B7B-4CD1-A086-B099247F6558}"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379956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89436-9B7B-4CD1-A086-B099247F6558}"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403592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789436-9B7B-4CD1-A086-B099247F6558}"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2166232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789436-9B7B-4CD1-A086-B099247F6558}"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142211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789436-9B7B-4CD1-A086-B099247F6558}" type="datetimeFigureOut">
              <a:rPr lang="en-US" smtClean="0"/>
              <a:pPr/>
              <a:t>7/15/2021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182965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789436-9B7B-4CD1-A086-B099247F6558}" type="datetimeFigureOut">
              <a:rPr lang="en-US" smtClean="0"/>
              <a:pPr/>
              <a:t>7/15/2021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351599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89436-9B7B-4CD1-A086-B099247F6558}" type="datetimeFigureOut">
              <a:rPr lang="en-US" smtClean="0"/>
              <a:pPr/>
              <a:t>7/15/2021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71931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3789436-9B7B-4CD1-A086-B099247F6558}"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327245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3789436-9B7B-4CD1-A086-B099247F6558}"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272432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789436-9B7B-4CD1-A086-B099247F6558}" type="datetimeFigureOut">
              <a:rPr lang="en-US" smtClean="0"/>
              <a:pPr/>
              <a:t>7/15/2021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20165B5-3F3D-459D-9594-65BBC8684C4E}" type="slidenum">
              <a:rPr lang="en-US" smtClean="0"/>
              <a:pPr/>
              <a:t>‹#›</a:t>
            </a:fld>
            <a:endParaRPr lang="en-US"/>
          </a:p>
        </p:txBody>
      </p:sp>
    </p:spTree>
    <p:extLst>
      <p:ext uri="{BB962C8B-B14F-4D97-AF65-F5344CB8AC3E}">
        <p14:creationId xmlns:p14="http://schemas.microsoft.com/office/powerpoint/2010/main" xmlns="" val="3191852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6000" dirty="0">
                <a:latin typeface="Arabic Typesetting" panose="03020402040406030203" pitchFamily="66" charset="-78"/>
                <a:cs typeface="Arabic Typesetting" panose="03020402040406030203" pitchFamily="66" charset="-78"/>
              </a:rPr>
              <a:t>مصـــادر وأسباب الاضطـــراب الإنساني</a:t>
            </a:r>
            <a:endParaRPr lang="en-US" sz="6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416164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99419"/>
            <a:ext cx="8915400" cy="3777622"/>
          </a:xfrm>
        </p:spPr>
        <p:txBody>
          <a:bodyPr>
            <a:norm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وسرعة التغير الملازمة لإيقاع العصر تجعل الاستجابة المتعلمة سابقا غير فعالة حاليا وهذا قد يكون سببا إلى تصادم قيم الحياة الجديدة وتلك القديمة. </a:t>
            </a:r>
            <a:endParaRPr lang="ar-IQ" sz="3600" dirty="0" smtClean="0">
              <a:latin typeface="Arabic Typesetting" panose="03020402040406030203" pitchFamily="66" charset="-78"/>
              <a:cs typeface="Arabic Typesetting" panose="03020402040406030203" pitchFamily="66" charset="-78"/>
            </a:endParaRPr>
          </a:p>
          <a:p>
            <a:pPr marL="0" indent="0" algn="just" rtl="1">
              <a:buNone/>
            </a:pPr>
            <a:r>
              <a:rPr lang="ar-IQ" sz="3600" dirty="0" smtClean="0">
                <a:latin typeface="Arabic Typesetting" panose="03020402040406030203" pitchFamily="66" charset="-78"/>
                <a:cs typeface="Arabic Typesetting" panose="03020402040406030203" pitchFamily="66" charset="-78"/>
              </a:rPr>
              <a:t>يترتب </a:t>
            </a:r>
            <a:r>
              <a:rPr lang="ar-IQ" sz="3600" dirty="0">
                <a:latin typeface="Arabic Typesetting" panose="03020402040406030203" pitchFamily="66" charset="-78"/>
                <a:cs typeface="Arabic Typesetting" panose="03020402040406030203" pitchFamily="66" charset="-78"/>
              </a:rPr>
              <a:t>على هذا حدوث حالات الصراع بين الفرد والمجتمع أو بين الفرد كواقع والصورة التي يحملها عن </a:t>
            </a:r>
            <a:r>
              <a:rPr lang="ar-IQ" sz="3600" dirty="0" smtClean="0">
                <a:latin typeface="Arabic Typesetting" panose="03020402040406030203" pitchFamily="66" charset="-78"/>
                <a:cs typeface="Arabic Typesetting" panose="03020402040406030203" pitchFamily="66" charset="-78"/>
              </a:rPr>
              <a:t>ذاته، </a:t>
            </a:r>
            <a:r>
              <a:rPr lang="ar-IQ" sz="3600" dirty="0">
                <a:latin typeface="Arabic Typesetting" panose="03020402040406030203" pitchFamily="66" charset="-78"/>
                <a:cs typeface="Arabic Typesetting" panose="03020402040406030203" pitchFamily="66" charset="-78"/>
              </a:rPr>
              <a:t>وكل هذا يقود في النهاية إلى توليد ضغط حضاري هائل يكون ضحيته في النهاية الإنسان نفسه. وقد تكون هذه الحقيقة واضحة جدا في تصدع العائلة الحديثة، كما في ارتفاع معدل حالات الطلاق، وازدياد معدل انحراف الأحداث...الخ.</a:t>
            </a:r>
          </a:p>
          <a:p>
            <a:pPr marL="0" indent="0" algn="just"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2664997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r>
              <a:rPr lang="ar-IQ" sz="3600" b="1" dirty="0" smtClean="0">
                <a:latin typeface="Arabic Typesetting" panose="03020402040406030203" pitchFamily="66" charset="-78"/>
                <a:cs typeface="Arabic Typesetting" panose="03020402040406030203" pitchFamily="66" charset="-78"/>
              </a:rPr>
              <a:t>2. الصــراع </a:t>
            </a:r>
            <a:r>
              <a:rPr lang="en-US" sz="3600" b="1" dirty="0">
                <a:latin typeface="Arabic Typesetting" panose="03020402040406030203" pitchFamily="66" charset="-78"/>
                <a:cs typeface="Arabic Typesetting" panose="03020402040406030203" pitchFamily="66" charset="-78"/>
              </a:rPr>
              <a:t>Conflict </a:t>
            </a:r>
            <a:endParaRPr lang="ar-IQ" sz="3600" b="1" dirty="0" smtClean="0">
              <a:latin typeface="Arabic Typesetting" panose="03020402040406030203" pitchFamily="66" charset="-78"/>
              <a:cs typeface="Arabic Typesetting" panose="03020402040406030203" pitchFamily="66" charset="-78"/>
            </a:endParaRPr>
          </a:p>
          <a:p>
            <a:pPr marL="0" indent="0" algn="r" rtl="1">
              <a:buNone/>
            </a:pPr>
            <a:r>
              <a:rPr lang="ar-IQ" sz="3600" dirty="0" smtClean="0">
                <a:latin typeface="Arabic Typesetting" panose="03020402040406030203" pitchFamily="66" charset="-78"/>
                <a:cs typeface="Arabic Typesetting" panose="03020402040406030203" pitchFamily="66" charset="-78"/>
              </a:rPr>
              <a:t>تكلمنا عن هذا الموضوع في فصل الدوافع، تحت عنوان صراع الدوافع.</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406238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34887"/>
            <a:ext cx="8915400" cy="5076335"/>
          </a:xfrm>
        </p:spPr>
        <p:txBody>
          <a:bodyPr>
            <a:normAutofit/>
          </a:bodyPr>
          <a:lstStyle/>
          <a:p>
            <a:pPr marL="0" indent="0" algn="r" rtl="1">
              <a:buNone/>
            </a:pPr>
            <a:r>
              <a:rPr lang="ar-IQ" sz="3600" b="1" dirty="0" smtClean="0">
                <a:latin typeface="Arabic Typesetting" panose="03020402040406030203" pitchFamily="66" charset="-78"/>
                <a:cs typeface="Arabic Typesetting" panose="03020402040406030203" pitchFamily="66" charset="-78"/>
              </a:rPr>
              <a:t>3. الإحبـــاط </a:t>
            </a:r>
            <a:r>
              <a:rPr lang="en-US" sz="3600" b="1" dirty="0">
                <a:latin typeface="Arabic Typesetting" panose="03020402040406030203" pitchFamily="66" charset="-78"/>
                <a:cs typeface="Arabic Typesetting" panose="03020402040406030203" pitchFamily="66" charset="-78"/>
              </a:rPr>
              <a:t>Frustration</a:t>
            </a:r>
            <a:r>
              <a:rPr lang="en-US" sz="3600" dirty="0">
                <a:latin typeface="Arabic Typesetting" panose="03020402040406030203" pitchFamily="66" charset="-78"/>
                <a:cs typeface="Arabic Typesetting" panose="03020402040406030203" pitchFamily="66" charset="-78"/>
              </a:rPr>
              <a:t> </a:t>
            </a:r>
          </a:p>
          <a:p>
            <a:pPr marL="0" indent="0" algn="just" rtl="1">
              <a:buNone/>
            </a:pP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من منا لم يمر بخبرة الإحباط من وقت إلى آخر؟ على المستوى العام، عندما نسمع أو نرى أناس يموتون بسبب الجوع، او ضحايا الكوارث الطبيعية، أو ضحايا العنف والقتل والحروب الدامية. ونشعر اننا عاجزين أمام هذه المآسي وغير قادرين على فعل شئ. </a:t>
            </a:r>
            <a:endParaRPr lang="ar-IQ" sz="3600" dirty="0" smtClean="0">
              <a:latin typeface="Arabic Typesetting" panose="03020402040406030203" pitchFamily="66" charset="-78"/>
              <a:cs typeface="Arabic Typesetting" panose="03020402040406030203" pitchFamily="66" charset="-78"/>
            </a:endParaRPr>
          </a:p>
          <a:p>
            <a:pPr marL="0" indent="0" algn="just" rtl="1">
              <a:buNone/>
            </a:pPr>
            <a:r>
              <a:rPr lang="ar-IQ" sz="3600" dirty="0" smtClean="0">
                <a:latin typeface="Arabic Typesetting" panose="03020402040406030203" pitchFamily="66" charset="-78"/>
                <a:cs typeface="Arabic Typesetting" panose="03020402040406030203" pitchFamily="66" charset="-78"/>
              </a:rPr>
              <a:t>اما </a:t>
            </a:r>
            <a:r>
              <a:rPr lang="ar-IQ" sz="3600" dirty="0">
                <a:latin typeface="Arabic Typesetting" panose="03020402040406030203" pitchFamily="66" charset="-78"/>
                <a:cs typeface="Arabic Typesetting" panose="03020402040406030203" pitchFamily="66" charset="-78"/>
              </a:rPr>
              <a:t>على المستوى الشخصي فنحن غالبا نضع لأنفسنا </a:t>
            </a:r>
            <a:r>
              <a:rPr lang="ar-IQ" sz="3600" dirty="0" smtClean="0">
                <a:latin typeface="Arabic Typesetting" panose="03020402040406030203" pitchFamily="66" charset="-78"/>
                <a:cs typeface="Arabic Typesetting" panose="03020402040406030203" pitchFamily="66" charset="-78"/>
              </a:rPr>
              <a:t>أهدافا لايمكن </a:t>
            </a:r>
            <a:r>
              <a:rPr lang="ar-IQ" sz="3600" dirty="0">
                <a:latin typeface="Arabic Typesetting" panose="03020402040406030203" pitchFamily="66" charset="-78"/>
                <a:cs typeface="Arabic Typesetting" panose="03020402040406030203" pitchFamily="66" charset="-78"/>
              </a:rPr>
              <a:t>تحقيقها أو تكتنف عملية تحقيقها الكثير من الصعوبات مثلا، نريد الدخول إلى كلية معين ولكن درجاتنا ليست كافية. أو نقف أحيانا في طابور للحصول على شئ معين وعندما يصل الدور لنا أو قريب منا ينتهي هذا الشئ. اننا جميعنا نعرف معنى الإحباط، وتعرضنا له، ونتعرض له. </a:t>
            </a:r>
            <a:endParaRPr lang="en-US" dirty="0"/>
          </a:p>
        </p:txBody>
      </p:sp>
    </p:spTree>
    <p:extLst>
      <p:ext uri="{BB962C8B-B14F-4D97-AF65-F5344CB8AC3E}">
        <p14:creationId xmlns:p14="http://schemas.microsoft.com/office/powerpoint/2010/main" xmlns="" val="672768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4463" y="1461160"/>
            <a:ext cx="8915400" cy="3951499"/>
          </a:xfrm>
        </p:spPr>
        <p:txBody>
          <a:bodyPr>
            <a:noAutofit/>
          </a:bodyPr>
          <a:lstStyle/>
          <a:p>
            <a:pPr marL="0" indent="0" algn="just" rtl="1">
              <a:buNone/>
            </a:pPr>
            <a:r>
              <a:rPr lang="ar-IQ" sz="3600" u="sng" dirty="0">
                <a:latin typeface="Arabic Typesetting" panose="03020402040406030203" pitchFamily="66" charset="-78"/>
                <a:cs typeface="Arabic Typesetting" panose="03020402040406030203" pitchFamily="66" charset="-78"/>
              </a:rPr>
              <a:t>ان السلوك اللاسوي وبأي طريقة يتم تعريفه بها، ناجم عن تظافر مجموعة من القوى التي تجتمع </a:t>
            </a:r>
            <a:r>
              <a:rPr lang="ar-IQ" sz="3600" u="sng" dirty="0" smtClean="0">
                <a:latin typeface="Arabic Typesetting" panose="03020402040406030203" pitchFamily="66" charset="-78"/>
                <a:cs typeface="Arabic Typesetting" panose="03020402040406030203" pitchFamily="66" charset="-78"/>
              </a:rPr>
              <a:t>تحت </a:t>
            </a:r>
            <a:r>
              <a:rPr lang="ar-IQ" sz="3600" u="sng" dirty="0">
                <a:latin typeface="Arabic Typesetting" panose="03020402040406030203" pitchFamily="66" charset="-78"/>
                <a:cs typeface="Arabic Typesetting" panose="03020402040406030203" pitchFamily="66" charset="-78"/>
              </a:rPr>
              <a:t>عنوان الشدائد. </a:t>
            </a:r>
            <a:endParaRPr lang="ar-IQ" sz="3600" u="sng" dirty="0" smtClean="0">
              <a:latin typeface="Arabic Typesetting" panose="03020402040406030203" pitchFamily="66" charset="-78"/>
              <a:cs typeface="Arabic Typesetting" panose="03020402040406030203" pitchFamily="66" charset="-78"/>
            </a:endParaRPr>
          </a:p>
          <a:p>
            <a:pPr marL="0" indent="0" algn="just" rtl="1">
              <a:buNone/>
            </a:pPr>
            <a:r>
              <a:rPr lang="ar-IQ" sz="3600" dirty="0" smtClean="0">
                <a:latin typeface="Arabic Typesetting" panose="03020402040406030203" pitchFamily="66" charset="-78"/>
                <a:cs typeface="Arabic Typesetting" panose="03020402040406030203" pitchFamily="66" charset="-78"/>
              </a:rPr>
              <a:t>فمن </a:t>
            </a:r>
            <a:r>
              <a:rPr lang="ar-IQ" sz="3600" dirty="0">
                <a:latin typeface="Arabic Typesetting" panose="03020402040406030203" pitchFamily="66" charset="-78"/>
                <a:cs typeface="Arabic Typesetting" panose="03020402040406030203" pitchFamily="66" charset="-78"/>
              </a:rPr>
              <a:t>الواضح ان كل البشر وحتى الحيوانات يمكن ان يتحملون مقدار معين من الإحباط، والصراع، والقلق...الخ. ولكن إذا تجاوز الضغط حدوده بحيث يصبح اكبر من طاقة الإنسان على التحمل فأن الانهيار </a:t>
            </a:r>
            <a:r>
              <a:rPr lang="ar-IQ" sz="3600" dirty="0" smtClean="0">
                <a:latin typeface="Arabic Typesetting" panose="03020402040406030203" pitchFamily="66" charset="-78"/>
                <a:cs typeface="Arabic Typesetting" panose="03020402040406030203" pitchFamily="66" charset="-78"/>
              </a:rPr>
              <a:t>سوف </a:t>
            </a:r>
            <a:r>
              <a:rPr lang="ar-IQ" sz="3600" dirty="0">
                <a:latin typeface="Arabic Typesetting" panose="03020402040406030203" pitchFamily="66" charset="-78"/>
                <a:cs typeface="Arabic Typesetting" panose="03020402040406030203" pitchFamily="66" charset="-78"/>
              </a:rPr>
              <a:t>يكون النتيجة المنطقية لا محالة. ويدخل الإنسان عندها في حالة اللاسواء والتي تتراوح بين قطبين "شديد" </a:t>
            </a:r>
            <a:r>
              <a:rPr lang="en-US" sz="3600" dirty="0">
                <a:latin typeface="Arabic Typesetting" panose="03020402040406030203" pitchFamily="66" charset="-78"/>
                <a:cs typeface="Arabic Typesetting" panose="03020402040406030203" pitchFamily="66" charset="-78"/>
              </a:rPr>
              <a:t>severe </a:t>
            </a:r>
            <a:r>
              <a:rPr lang="ar-IQ" sz="3600" dirty="0" smtClean="0">
                <a:latin typeface="Arabic Typesetting" panose="03020402040406030203" pitchFamily="66" charset="-78"/>
                <a:cs typeface="Arabic Typesetting" panose="03020402040406030203" pitchFamily="66" charset="-78"/>
              </a:rPr>
              <a:t> إلى </a:t>
            </a:r>
            <a:r>
              <a:rPr lang="ar-IQ" sz="3600" dirty="0">
                <a:latin typeface="Arabic Typesetting" panose="03020402040406030203" pitchFamily="66" charset="-78"/>
                <a:cs typeface="Arabic Typesetting" panose="03020402040406030203" pitchFamily="66" charset="-78"/>
              </a:rPr>
              <a:t>خفيف. </a:t>
            </a:r>
            <a:endParaRPr lang="ar-IQ" sz="3600" dirty="0" smtClean="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4119901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ويتفق الكثير من المختصين على تصنيف هذه القوى الضاغط إلى مجموعتين رئيستين:</a:t>
            </a:r>
          </a:p>
          <a:p>
            <a:pPr algn="just" rtl="1"/>
            <a:r>
              <a:rPr lang="ar-IQ" sz="3600" dirty="0">
                <a:latin typeface="Arabic Typesetting" panose="03020402040406030203" pitchFamily="66" charset="-78"/>
                <a:cs typeface="Arabic Typesetting" panose="03020402040406030203" pitchFamily="66" charset="-78"/>
              </a:rPr>
              <a:t>الأولى وتسمى </a:t>
            </a:r>
            <a:r>
              <a:rPr lang="ar-IQ" sz="3600" b="1" dirty="0">
                <a:solidFill>
                  <a:srgbClr val="FF0000"/>
                </a:solidFill>
                <a:latin typeface="Arabic Typesetting" panose="03020402040406030203" pitchFamily="66" charset="-78"/>
                <a:cs typeface="Arabic Typesetting" panose="03020402040406030203" pitchFamily="66" charset="-78"/>
              </a:rPr>
              <a:t>(بالعوامل الممهدة) </a:t>
            </a:r>
            <a:r>
              <a:rPr lang="ar-IQ" sz="3600" dirty="0">
                <a:latin typeface="Arabic Typesetting" panose="03020402040406030203" pitchFamily="66" charset="-78"/>
                <a:cs typeface="Arabic Typesetting" panose="03020402040406030203" pitchFamily="66" charset="-78"/>
              </a:rPr>
              <a:t>وتشمل </a:t>
            </a:r>
            <a:r>
              <a:rPr lang="ar-IQ" sz="3600" u="sng" dirty="0">
                <a:solidFill>
                  <a:srgbClr val="FF0000"/>
                </a:solidFill>
                <a:latin typeface="Arabic Typesetting" panose="03020402040406030203" pitchFamily="66" charset="-78"/>
                <a:cs typeface="Arabic Typesetting" panose="03020402040406030203" pitchFamily="66" charset="-78"/>
              </a:rPr>
              <a:t>مجموعة العوامل البيولوجية، والنفسية، </a:t>
            </a:r>
            <a:r>
              <a:rPr lang="ar-IQ" sz="3600" u="sng" dirty="0" smtClean="0">
                <a:solidFill>
                  <a:srgbClr val="FF0000"/>
                </a:solidFill>
                <a:latin typeface="Arabic Typesetting" panose="03020402040406030203" pitchFamily="66" charset="-78"/>
                <a:cs typeface="Arabic Typesetting" panose="03020402040406030203" pitchFamily="66" charset="-78"/>
              </a:rPr>
              <a:t>والحضارية.</a:t>
            </a:r>
            <a:r>
              <a:rPr lang="ar-IQ" sz="3600" dirty="0" smtClean="0">
                <a:latin typeface="Arabic Typesetting" panose="03020402040406030203" pitchFamily="66" charset="-78"/>
                <a:cs typeface="Arabic Typesetting" panose="03020402040406030203" pitchFamily="66" charset="-78"/>
              </a:rPr>
              <a:t> </a:t>
            </a:r>
            <a:endParaRPr lang="ar-IQ" sz="3600" dirty="0">
              <a:latin typeface="Arabic Typesetting" panose="03020402040406030203" pitchFamily="66" charset="-78"/>
              <a:cs typeface="Arabic Typesetting" panose="03020402040406030203" pitchFamily="66" charset="-78"/>
            </a:endParaRPr>
          </a:p>
          <a:p>
            <a:pPr algn="just" rtl="1"/>
            <a:r>
              <a:rPr lang="ar-IQ" sz="3600" dirty="0">
                <a:latin typeface="Arabic Typesetting" panose="03020402040406030203" pitchFamily="66" charset="-78"/>
                <a:cs typeface="Arabic Typesetting" panose="03020402040406030203" pitchFamily="66" charset="-78"/>
              </a:rPr>
              <a:t>وتسمى المجموعة الثانية من العوامل </a:t>
            </a:r>
            <a:r>
              <a:rPr lang="ar-IQ" sz="3600" b="1" dirty="0">
                <a:solidFill>
                  <a:srgbClr val="FF0000"/>
                </a:solidFill>
                <a:latin typeface="Arabic Typesetting" panose="03020402040406030203" pitchFamily="66" charset="-78"/>
                <a:cs typeface="Arabic Typesetting" panose="03020402040406030203" pitchFamily="66" charset="-78"/>
              </a:rPr>
              <a:t>(بالعوامل المرسبة)</a:t>
            </a:r>
            <a:r>
              <a:rPr lang="ar-IQ" sz="3600" dirty="0">
                <a:latin typeface="Arabic Typesetting" panose="03020402040406030203" pitchFamily="66" charset="-78"/>
                <a:cs typeface="Arabic Typesetting" panose="03020402040406030203" pitchFamily="66" charset="-78"/>
              </a:rPr>
              <a:t> وتشمل </a:t>
            </a:r>
            <a:r>
              <a:rPr lang="ar-IQ" sz="3600" u="sng" dirty="0">
                <a:solidFill>
                  <a:srgbClr val="FF0000"/>
                </a:solidFill>
                <a:latin typeface="Arabic Typesetting" panose="03020402040406030203" pitchFamily="66" charset="-78"/>
                <a:cs typeface="Arabic Typesetting" panose="03020402040406030203" pitchFamily="66" charset="-78"/>
              </a:rPr>
              <a:t>الشدائد، والصراع، والإحباط.</a:t>
            </a:r>
            <a:r>
              <a:rPr lang="ar-IQ" sz="3600" dirty="0">
                <a:latin typeface="Arabic Typesetting" panose="03020402040406030203" pitchFamily="66" charset="-78"/>
                <a:cs typeface="Arabic Typesetting" panose="03020402040406030203" pitchFamily="66" charset="-78"/>
              </a:rPr>
              <a:t> </a:t>
            </a:r>
            <a:endParaRPr lang="en-US" sz="3600" dirty="0">
              <a:latin typeface="Arabic Typesetting" panose="03020402040406030203" pitchFamily="66" charset="-78"/>
              <a:cs typeface="Arabic Typesetting" panose="03020402040406030203" pitchFamily="66" charset="-78"/>
            </a:endParaRPr>
          </a:p>
          <a:p>
            <a:pPr marL="0" indent="0" algn="r" rtl="1">
              <a:buNone/>
            </a:pPr>
            <a:endParaRPr lang="en-US" sz="3600" dirty="0"/>
          </a:p>
        </p:txBody>
      </p:sp>
    </p:spTree>
    <p:extLst>
      <p:ext uri="{BB962C8B-B14F-4D97-AF65-F5344CB8AC3E}">
        <p14:creationId xmlns:p14="http://schemas.microsoft.com/office/powerpoint/2010/main" xmlns="" val="360522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996440"/>
            <a:ext cx="8915400" cy="3777622"/>
          </a:xfrm>
        </p:spPr>
        <p:txBody>
          <a:bodyPr/>
          <a:lstStyle/>
          <a:p>
            <a:pPr marL="0" indent="0">
              <a:buNone/>
            </a:pPr>
            <a:endParaRPr lang="en-US" dirty="0"/>
          </a:p>
        </p:txBody>
      </p:sp>
      <p:sp>
        <p:nvSpPr>
          <p:cNvPr id="4" name="Oval 3"/>
          <p:cNvSpPr/>
          <p:nvPr/>
        </p:nvSpPr>
        <p:spPr>
          <a:xfrm>
            <a:off x="6125138" y="3215148"/>
            <a:ext cx="1843548" cy="16960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اللاسواء</a:t>
            </a:r>
          </a:p>
          <a:p>
            <a:pPr algn="ctr"/>
            <a:r>
              <a:rPr lang="ar-IQ" sz="3600" dirty="0" smtClean="0">
                <a:latin typeface="Arabic Typesetting" panose="03020402040406030203" pitchFamily="66" charset="-78"/>
                <a:cs typeface="Arabic Typesetting" panose="03020402040406030203" pitchFamily="66" charset="-78"/>
              </a:rPr>
              <a:t>أو </a:t>
            </a:r>
          </a:p>
          <a:p>
            <a:pPr algn="ctr"/>
            <a:r>
              <a:rPr lang="ar-IQ" sz="3600" dirty="0" smtClean="0">
                <a:latin typeface="Arabic Typesetting" panose="03020402040406030203" pitchFamily="66" charset="-78"/>
                <a:cs typeface="Arabic Typesetting" panose="03020402040406030203" pitchFamily="66" charset="-78"/>
              </a:rPr>
              <a:t>المرض</a:t>
            </a:r>
            <a:endParaRPr lang="en-US" sz="3600" dirty="0">
              <a:latin typeface="Arabic Typesetting" panose="03020402040406030203" pitchFamily="66" charset="-78"/>
              <a:cs typeface="Arabic Typesetting" panose="03020402040406030203" pitchFamily="66" charset="-78"/>
            </a:endParaRPr>
          </a:p>
        </p:txBody>
      </p:sp>
      <p:sp>
        <p:nvSpPr>
          <p:cNvPr id="5" name="Rounded Rectangle 4"/>
          <p:cNvSpPr/>
          <p:nvPr/>
        </p:nvSpPr>
        <p:spPr>
          <a:xfrm>
            <a:off x="10442448" y="3215148"/>
            <a:ext cx="1062164" cy="169606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العوامل الممهدة</a:t>
            </a:r>
            <a:endParaRPr lang="en-US" sz="3600" dirty="0">
              <a:latin typeface="Arabic Typesetting" panose="03020402040406030203" pitchFamily="66" charset="-78"/>
              <a:cs typeface="Arabic Typesetting" panose="03020402040406030203" pitchFamily="66" charset="-78"/>
            </a:endParaRPr>
          </a:p>
        </p:txBody>
      </p:sp>
      <p:sp>
        <p:nvSpPr>
          <p:cNvPr id="6" name="Left Arrow 5"/>
          <p:cNvSpPr/>
          <p:nvPr/>
        </p:nvSpPr>
        <p:spPr>
          <a:xfrm>
            <a:off x="8311896" y="3226652"/>
            <a:ext cx="2130552" cy="441271"/>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IQ" sz="2800" dirty="0" smtClean="0">
                <a:latin typeface="Arabic Typesetting" panose="03020402040406030203" pitchFamily="66" charset="-78"/>
                <a:cs typeface="Arabic Typesetting" panose="03020402040406030203" pitchFamily="66" charset="-78"/>
              </a:rPr>
              <a:t>العوامل البايولوجية</a:t>
            </a:r>
            <a:endParaRPr lang="en-US" sz="2800" dirty="0">
              <a:latin typeface="Arabic Typesetting" panose="03020402040406030203" pitchFamily="66" charset="-78"/>
              <a:cs typeface="Arabic Typesetting" panose="03020402040406030203" pitchFamily="66" charset="-78"/>
            </a:endParaRPr>
          </a:p>
        </p:txBody>
      </p:sp>
      <p:sp>
        <p:nvSpPr>
          <p:cNvPr id="7" name="Left Arrow 6"/>
          <p:cNvSpPr/>
          <p:nvPr/>
        </p:nvSpPr>
        <p:spPr>
          <a:xfrm>
            <a:off x="8366760" y="3799218"/>
            <a:ext cx="2075688" cy="471030"/>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IQ" sz="2800" dirty="0" smtClean="0">
                <a:latin typeface="Arabic Typesetting" panose="03020402040406030203" pitchFamily="66" charset="-78"/>
                <a:cs typeface="Arabic Typesetting" panose="03020402040406030203" pitchFamily="66" charset="-78"/>
              </a:rPr>
              <a:t>العوامل النفسية</a:t>
            </a:r>
            <a:endParaRPr lang="en-US" sz="2800" dirty="0">
              <a:latin typeface="Arabic Typesetting" panose="03020402040406030203" pitchFamily="66" charset="-78"/>
              <a:cs typeface="Arabic Typesetting" panose="03020402040406030203" pitchFamily="66" charset="-78"/>
            </a:endParaRPr>
          </a:p>
        </p:txBody>
      </p:sp>
      <p:sp>
        <p:nvSpPr>
          <p:cNvPr id="8" name="Left Arrow 7"/>
          <p:cNvSpPr/>
          <p:nvPr/>
        </p:nvSpPr>
        <p:spPr>
          <a:xfrm>
            <a:off x="8380476" y="4401543"/>
            <a:ext cx="2048256" cy="483452"/>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IQ" sz="2800" dirty="0" smtClean="0">
                <a:latin typeface="Arabic Typesetting" panose="03020402040406030203" pitchFamily="66" charset="-78"/>
                <a:cs typeface="Arabic Typesetting" panose="03020402040406030203" pitchFamily="66" charset="-78"/>
              </a:rPr>
              <a:t>العوامل الحضارية</a:t>
            </a:r>
            <a:endParaRPr lang="en-US" sz="2800" dirty="0">
              <a:latin typeface="Arabic Typesetting" panose="03020402040406030203" pitchFamily="66" charset="-78"/>
              <a:cs typeface="Arabic Typesetting" panose="03020402040406030203" pitchFamily="66" charset="-78"/>
            </a:endParaRPr>
          </a:p>
        </p:txBody>
      </p:sp>
      <p:sp>
        <p:nvSpPr>
          <p:cNvPr id="9" name="Rounded Rectangle 8"/>
          <p:cNvSpPr/>
          <p:nvPr/>
        </p:nvSpPr>
        <p:spPr>
          <a:xfrm>
            <a:off x="2589212" y="3215148"/>
            <a:ext cx="1097280" cy="170166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العوامل المرسبة</a:t>
            </a:r>
            <a:endParaRPr lang="en-US" sz="3600" dirty="0">
              <a:latin typeface="Arabic Typesetting" panose="03020402040406030203" pitchFamily="66" charset="-78"/>
              <a:cs typeface="Arabic Typesetting" panose="03020402040406030203" pitchFamily="66" charset="-78"/>
            </a:endParaRPr>
          </a:p>
        </p:txBody>
      </p:sp>
      <p:sp>
        <p:nvSpPr>
          <p:cNvPr id="10" name="Right Arrow 9"/>
          <p:cNvSpPr/>
          <p:nvPr/>
        </p:nvSpPr>
        <p:spPr>
          <a:xfrm>
            <a:off x="3686492" y="3226652"/>
            <a:ext cx="2001076" cy="44127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IQ" sz="2800" dirty="0" smtClean="0">
                <a:latin typeface="Arabic Typesetting" panose="03020402040406030203" pitchFamily="66" charset="-78"/>
                <a:cs typeface="Arabic Typesetting" panose="03020402040406030203" pitchFamily="66" charset="-78"/>
              </a:rPr>
              <a:t>الشدائد</a:t>
            </a:r>
            <a:endParaRPr lang="en-US" sz="2800" dirty="0">
              <a:latin typeface="Arabic Typesetting" panose="03020402040406030203" pitchFamily="66" charset="-78"/>
              <a:cs typeface="Arabic Typesetting" panose="03020402040406030203" pitchFamily="66" charset="-78"/>
            </a:endParaRPr>
          </a:p>
        </p:txBody>
      </p:sp>
      <p:sp>
        <p:nvSpPr>
          <p:cNvPr id="11" name="Right Arrow 10"/>
          <p:cNvSpPr/>
          <p:nvPr/>
        </p:nvSpPr>
        <p:spPr>
          <a:xfrm>
            <a:off x="3686492" y="3799218"/>
            <a:ext cx="2001076" cy="47103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IQ" sz="2800" dirty="0" smtClean="0">
                <a:latin typeface="Arabic Typesetting" panose="03020402040406030203" pitchFamily="66" charset="-78"/>
                <a:cs typeface="Arabic Typesetting" panose="03020402040406030203" pitchFamily="66" charset="-78"/>
              </a:rPr>
              <a:t>الصراع</a:t>
            </a:r>
            <a:endParaRPr lang="en-US" sz="2800" dirty="0">
              <a:latin typeface="Arabic Typesetting" panose="03020402040406030203" pitchFamily="66" charset="-78"/>
              <a:cs typeface="Arabic Typesetting" panose="03020402040406030203" pitchFamily="66" charset="-78"/>
            </a:endParaRPr>
          </a:p>
        </p:txBody>
      </p:sp>
      <p:sp>
        <p:nvSpPr>
          <p:cNvPr id="13" name="Right Arrow 12"/>
          <p:cNvSpPr/>
          <p:nvPr/>
        </p:nvSpPr>
        <p:spPr>
          <a:xfrm>
            <a:off x="3686492" y="4401544"/>
            <a:ext cx="2001076" cy="48345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IQ" sz="2800" dirty="0" smtClean="0">
                <a:latin typeface="Arabic Typesetting" panose="03020402040406030203" pitchFamily="66" charset="-78"/>
                <a:cs typeface="Arabic Typesetting" panose="03020402040406030203" pitchFamily="66" charset="-78"/>
              </a:rPr>
              <a:t>الإحباط</a:t>
            </a:r>
            <a:endParaRPr lang="en-US"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210974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0973" y="1328383"/>
            <a:ext cx="8915400" cy="3777622"/>
          </a:xfrm>
        </p:spPr>
        <p:txBody>
          <a:bodyPr/>
          <a:lstStyle/>
          <a:p>
            <a:pPr marL="0" indent="0" algn="ctr" rtl="1">
              <a:buNone/>
            </a:pPr>
            <a:r>
              <a:rPr lang="ar-IQ" sz="3600" b="1" dirty="0">
                <a:solidFill>
                  <a:srgbClr val="FF0000"/>
                </a:solidFill>
                <a:latin typeface="Arabic Typesetting" panose="03020402040406030203" pitchFamily="66" charset="-78"/>
                <a:cs typeface="Arabic Typesetting" panose="03020402040406030203" pitchFamily="66" charset="-78"/>
              </a:rPr>
              <a:t>مجموعـة العوامل </a:t>
            </a:r>
            <a:r>
              <a:rPr lang="ar-IQ" sz="3600" b="1" dirty="0" smtClean="0">
                <a:solidFill>
                  <a:srgbClr val="FF0000"/>
                </a:solidFill>
                <a:latin typeface="Arabic Typesetting" panose="03020402040406030203" pitchFamily="66" charset="-78"/>
                <a:cs typeface="Arabic Typesetting" panose="03020402040406030203" pitchFamily="66" charset="-78"/>
              </a:rPr>
              <a:t>الممهـدة</a:t>
            </a:r>
          </a:p>
          <a:p>
            <a:pPr marL="0" indent="0" algn="just" rtl="1">
              <a:buNone/>
            </a:pPr>
            <a:r>
              <a:rPr lang="ar-IQ" sz="3600" b="1" dirty="0" smtClean="0">
                <a:solidFill>
                  <a:schemeClr val="tx1"/>
                </a:solidFill>
                <a:latin typeface="Arabic Typesetting" panose="03020402040406030203" pitchFamily="66" charset="-78"/>
                <a:cs typeface="Arabic Typesetting" panose="03020402040406030203" pitchFamily="66" charset="-78"/>
              </a:rPr>
              <a:t>1. العوامل </a:t>
            </a:r>
            <a:r>
              <a:rPr lang="ar-IQ" sz="3600" b="1" dirty="0">
                <a:solidFill>
                  <a:schemeClr val="tx1"/>
                </a:solidFill>
                <a:latin typeface="Arabic Typesetting" panose="03020402040406030203" pitchFamily="66" charset="-78"/>
                <a:cs typeface="Arabic Typesetting" panose="03020402040406030203" pitchFamily="66" charset="-78"/>
              </a:rPr>
              <a:t>البيولوجية </a:t>
            </a:r>
            <a:r>
              <a:rPr lang="en-US" sz="3600" b="1" dirty="0">
                <a:solidFill>
                  <a:schemeClr val="tx1"/>
                </a:solidFill>
                <a:latin typeface="Arabic Typesetting" panose="03020402040406030203" pitchFamily="66" charset="-78"/>
                <a:cs typeface="Arabic Typesetting" panose="03020402040406030203" pitchFamily="66" charset="-78"/>
              </a:rPr>
              <a:t>Biological Factors </a:t>
            </a:r>
          </a:p>
          <a:p>
            <a:pPr algn="just" rtl="1"/>
            <a:r>
              <a:rPr lang="ar-IQ" sz="3600" dirty="0">
                <a:solidFill>
                  <a:schemeClr val="tx1"/>
                </a:solidFill>
                <a:latin typeface="Arabic Typesetting" panose="03020402040406030203" pitchFamily="66" charset="-78"/>
                <a:cs typeface="Arabic Typesetting" panose="03020402040406030203" pitchFamily="66" charset="-78"/>
              </a:rPr>
              <a:t>وتشمل هذه العوامل (الغدد الصماء، والجهاز العصبي المستقل </a:t>
            </a:r>
            <a:r>
              <a:rPr lang="en-US" sz="3600" dirty="0">
                <a:solidFill>
                  <a:schemeClr val="tx1"/>
                </a:solidFill>
                <a:latin typeface="Arabic Typesetting" panose="03020402040406030203" pitchFamily="66" charset="-78"/>
                <a:cs typeface="Arabic Typesetting" panose="03020402040406030203" pitchFamily="66" charset="-78"/>
              </a:rPr>
              <a:t>ANS، </a:t>
            </a:r>
            <a:r>
              <a:rPr lang="ar-IQ" sz="3600" dirty="0">
                <a:solidFill>
                  <a:schemeClr val="tx1"/>
                </a:solidFill>
                <a:latin typeface="Arabic Typesetting" panose="03020402040406030203" pitchFamily="66" charset="-78"/>
                <a:cs typeface="Arabic Typesetting" panose="03020402040406030203" pitchFamily="66" charset="-78"/>
              </a:rPr>
              <a:t>وبعض المناطق الموجودة في الدماغ و المسؤولة عن الانفعالات). </a:t>
            </a:r>
            <a:endParaRPr lang="ar-IQ" sz="3600" dirty="0" smtClean="0">
              <a:solidFill>
                <a:schemeClr val="tx1"/>
              </a:solidFill>
              <a:latin typeface="Arabic Typesetting" panose="03020402040406030203" pitchFamily="66" charset="-78"/>
              <a:cs typeface="Arabic Typesetting" panose="03020402040406030203" pitchFamily="66" charset="-78"/>
            </a:endParaRPr>
          </a:p>
          <a:p>
            <a:pPr algn="just" rtl="1"/>
            <a:r>
              <a:rPr lang="ar-IQ" sz="3600" dirty="0" smtClean="0">
                <a:solidFill>
                  <a:schemeClr val="tx1"/>
                </a:solidFill>
                <a:latin typeface="Arabic Typesetting" panose="03020402040406030203" pitchFamily="66" charset="-78"/>
                <a:cs typeface="Arabic Typesetting" panose="03020402040406030203" pitchFamily="66" charset="-78"/>
              </a:rPr>
              <a:t>ويتباين </a:t>
            </a:r>
            <a:r>
              <a:rPr lang="ar-IQ" sz="3600" dirty="0">
                <a:solidFill>
                  <a:schemeClr val="tx1"/>
                </a:solidFill>
                <a:latin typeface="Arabic Typesetting" panose="03020402040406030203" pitchFamily="66" charset="-78"/>
                <a:cs typeface="Arabic Typesetting" panose="03020402040406030203" pitchFamily="66" charset="-78"/>
              </a:rPr>
              <a:t>الأفراد فيما بينهم في مقدار سلامة هذه الأجهزة وهذا يؤثر على مقدار تحملهم للشدائد، عليه فان </a:t>
            </a:r>
            <a:r>
              <a:rPr lang="ar-IQ" sz="3600" u="sng" dirty="0">
                <a:solidFill>
                  <a:schemeClr val="tx1"/>
                </a:solidFill>
                <a:latin typeface="Arabic Typesetting" panose="03020402040406030203" pitchFamily="66" charset="-78"/>
                <a:cs typeface="Arabic Typesetting" panose="03020402040406030203" pitchFamily="66" charset="-78"/>
              </a:rPr>
              <a:t>للعامل الوراثي أثره في مجال الصحة النفسية</a:t>
            </a:r>
            <a:r>
              <a:rPr lang="ar-IQ" sz="3600" dirty="0">
                <a:solidFill>
                  <a:schemeClr val="tx1"/>
                </a:solidFill>
                <a:latin typeface="Arabic Typesetting" panose="03020402040406030203" pitchFamily="66" charset="-78"/>
                <a:cs typeface="Arabic Typesetting" panose="03020402040406030203" pitchFamily="66" charset="-78"/>
              </a:rPr>
              <a:t>.</a:t>
            </a:r>
          </a:p>
          <a:p>
            <a:pPr marL="0" indent="0" algn="r" rtl="1">
              <a:buNone/>
            </a:pPr>
            <a:endParaRPr lang="en-US" b="1" dirty="0">
              <a:solidFill>
                <a:srgbClr val="FF0000"/>
              </a:solidFill>
            </a:endParaRPr>
          </a:p>
        </p:txBody>
      </p:sp>
    </p:spTree>
    <p:extLst>
      <p:ext uri="{BB962C8B-B14F-4D97-AF65-F5344CB8AC3E}">
        <p14:creationId xmlns:p14="http://schemas.microsoft.com/office/powerpoint/2010/main" xmlns="" val="141711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6644" y="1671364"/>
            <a:ext cx="8915400" cy="3796748"/>
          </a:xfrm>
        </p:spPr>
        <p:txBody>
          <a:bodyPr>
            <a:normAutofit/>
          </a:bodyPr>
          <a:lstStyle/>
          <a:p>
            <a:pPr marL="0" indent="0" algn="just" rtl="1">
              <a:buNone/>
            </a:pPr>
            <a:r>
              <a:rPr lang="ar-IQ" sz="3600" b="1" dirty="0" smtClean="0">
                <a:solidFill>
                  <a:schemeClr val="tx1"/>
                </a:solidFill>
                <a:latin typeface="Arabic Typesetting" panose="03020402040406030203" pitchFamily="66" charset="-78"/>
                <a:cs typeface="Arabic Typesetting" panose="03020402040406030203" pitchFamily="66" charset="-78"/>
              </a:rPr>
              <a:t>2. العوامل </a:t>
            </a:r>
            <a:r>
              <a:rPr lang="ar-IQ" sz="3600" b="1" dirty="0">
                <a:solidFill>
                  <a:schemeClr val="tx1"/>
                </a:solidFill>
                <a:latin typeface="Arabic Typesetting" panose="03020402040406030203" pitchFamily="66" charset="-78"/>
                <a:cs typeface="Arabic Typesetting" panose="03020402040406030203" pitchFamily="66" charset="-78"/>
              </a:rPr>
              <a:t>النفسية </a:t>
            </a:r>
            <a:r>
              <a:rPr lang="en-US" sz="3600" b="1" dirty="0">
                <a:solidFill>
                  <a:schemeClr val="tx1"/>
                </a:solidFill>
                <a:latin typeface="Arabic Typesetting" panose="03020402040406030203" pitchFamily="66" charset="-78"/>
                <a:cs typeface="Arabic Typesetting" panose="03020402040406030203" pitchFamily="66" charset="-78"/>
              </a:rPr>
              <a:t>Psychological Factors </a:t>
            </a:r>
          </a:p>
          <a:p>
            <a:pPr marL="0" indent="0" algn="just" rtl="1">
              <a:buNone/>
            </a:pPr>
            <a:r>
              <a:rPr lang="ar-IQ" sz="3600" dirty="0">
                <a:latin typeface="Arabic Typesetting" panose="03020402040406030203" pitchFamily="66" charset="-78"/>
                <a:cs typeface="Arabic Typesetting" panose="03020402040406030203" pitchFamily="66" charset="-78"/>
              </a:rPr>
              <a:t>بغض النظر عما نرثه، فان </a:t>
            </a:r>
            <a:r>
              <a:rPr lang="ar-IQ" sz="3600" u="sng" dirty="0">
                <a:latin typeface="Arabic Typesetting" panose="03020402040406030203" pitchFamily="66" charset="-78"/>
                <a:cs typeface="Arabic Typesetting" panose="03020402040406030203" pitchFamily="66" charset="-78"/>
              </a:rPr>
              <a:t>خبراتنا النفسية تلعب دورا رئيسا في تقرير مدى الشدائد التي يمكن لنا </a:t>
            </a:r>
            <a:r>
              <a:rPr lang="ar-IQ" sz="3600" u="sng" dirty="0" smtClean="0">
                <a:latin typeface="Arabic Typesetting" panose="03020402040406030203" pitchFamily="66" charset="-78"/>
                <a:cs typeface="Arabic Typesetting" panose="03020402040406030203" pitchFamily="66" charset="-78"/>
              </a:rPr>
              <a:t>تحملها.</a:t>
            </a:r>
          </a:p>
          <a:p>
            <a:pPr marL="0" indent="0" algn="just" rtl="1">
              <a:buNone/>
            </a:pPr>
            <a:r>
              <a:rPr lang="ar-IQ" sz="3600" dirty="0" smtClean="0">
                <a:latin typeface="Arabic Typesetting" panose="03020402040406030203" pitchFamily="66" charset="-78"/>
                <a:cs typeface="Arabic Typesetting" panose="03020402040406030203" pitchFamily="66" charset="-78"/>
              </a:rPr>
              <a:t>مثلا</a:t>
            </a:r>
            <a:r>
              <a:rPr lang="ar-IQ" sz="3600" dirty="0">
                <a:latin typeface="Arabic Typesetting" panose="03020402040406030203" pitchFamily="66" charset="-78"/>
                <a:cs typeface="Arabic Typesetting" panose="03020402040406030203" pitchFamily="66" charset="-78"/>
              </a:rPr>
              <a:t>، لدينا دوافع قوية نحو أشياء معينة ولم نستطع لسبب أو لآخر إرضاؤها </a:t>
            </a:r>
            <a:r>
              <a:rPr lang="en-US" sz="3600" dirty="0">
                <a:latin typeface="Arabic Typesetting" panose="03020402040406030203" pitchFamily="66" charset="-78"/>
                <a:cs typeface="Arabic Typesetting" panose="03020402040406030203" pitchFamily="66" charset="-78"/>
              </a:rPr>
              <a:t>gratify، </a:t>
            </a:r>
            <a:r>
              <a:rPr lang="ar-IQ" sz="3600" dirty="0">
                <a:latin typeface="Arabic Typesetting" panose="03020402040406030203" pitchFamily="66" charset="-78"/>
                <a:cs typeface="Arabic Typesetting" panose="03020402040406030203" pitchFamily="66" charset="-78"/>
              </a:rPr>
              <a:t>ما هي النتيجة المتوقعة في هذه الحالة؟ المتوقع </a:t>
            </a:r>
            <a:r>
              <a:rPr lang="ar-IQ" sz="3600" dirty="0" smtClean="0">
                <a:latin typeface="Arabic Typesetting" panose="03020402040406030203" pitchFamily="66" charset="-78"/>
                <a:cs typeface="Arabic Typesetting" panose="03020402040406030203" pitchFamily="66" charset="-78"/>
              </a:rPr>
              <a:t>هو إننا </a:t>
            </a:r>
            <a:r>
              <a:rPr lang="ar-IQ" sz="3600" dirty="0">
                <a:latin typeface="Arabic Typesetting" panose="03020402040406030203" pitchFamily="66" charset="-78"/>
                <a:cs typeface="Arabic Typesetting" panose="03020402040406030203" pitchFamily="66" charset="-78"/>
              </a:rPr>
              <a:t>سوف نكون في حالة نفسية سيئة جدا. </a:t>
            </a:r>
            <a:endParaRPr lang="en-US" dirty="0"/>
          </a:p>
        </p:txBody>
      </p:sp>
    </p:spTree>
    <p:extLst>
      <p:ext uri="{BB962C8B-B14F-4D97-AF65-F5344CB8AC3E}">
        <p14:creationId xmlns:p14="http://schemas.microsoft.com/office/powerpoint/2010/main" xmlns="" val="131010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642281"/>
            <a:ext cx="8915400" cy="3777622"/>
          </a:xfrm>
        </p:spPr>
        <p:txBody>
          <a:bodyPr>
            <a:normAutofit/>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من </a:t>
            </a:r>
            <a:r>
              <a:rPr lang="ar-IQ" sz="3600" dirty="0">
                <a:latin typeface="Arabic Typesetting" panose="03020402040406030203" pitchFamily="66" charset="-78"/>
                <a:cs typeface="Arabic Typesetting" panose="03020402040406030203" pitchFamily="66" charset="-78"/>
              </a:rPr>
              <a:t>جانب آخر هناك مسألة </a:t>
            </a:r>
            <a:r>
              <a:rPr lang="ar-IQ" sz="3600" u="sng" dirty="0">
                <a:latin typeface="Arabic Typesetting" panose="03020402040406030203" pitchFamily="66" charset="-78"/>
                <a:cs typeface="Arabic Typesetting" panose="03020402040406030203" pitchFamily="66" charset="-78"/>
              </a:rPr>
              <a:t>المعايير</a:t>
            </a:r>
            <a:r>
              <a:rPr lang="ar-IQ" sz="3600" dirty="0">
                <a:latin typeface="Arabic Typesetting" panose="03020402040406030203" pitchFamily="66" charset="-78"/>
                <a:cs typeface="Arabic Typesetting" panose="03020402040406030203" pitchFamily="66" charset="-78"/>
              </a:rPr>
              <a:t> التي نحملها. فهناك أحداثا معينة قد تثير القلق لدينا، في المقابل فان نفس هذه الأحداث قد لا تعني شيئا لدى آخرين. </a:t>
            </a:r>
            <a:endParaRPr lang="ar-IQ" sz="3600" dirty="0" smtClean="0">
              <a:latin typeface="Arabic Typesetting" panose="03020402040406030203" pitchFamily="66" charset="-78"/>
              <a:cs typeface="Arabic Typesetting" panose="03020402040406030203" pitchFamily="66" charset="-78"/>
            </a:endParaRPr>
          </a:p>
          <a:p>
            <a:pPr marL="0" indent="0" algn="just" rtl="1">
              <a:buNone/>
            </a:pPr>
            <a:r>
              <a:rPr lang="ar-IQ" sz="3600" dirty="0" smtClean="0">
                <a:latin typeface="Arabic Typesetting" panose="03020402040406030203" pitchFamily="66" charset="-78"/>
                <a:cs typeface="Arabic Typesetting" panose="03020402040406030203" pitchFamily="66" charset="-78"/>
              </a:rPr>
              <a:t>بكلمة </a:t>
            </a:r>
            <a:r>
              <a:rPr lang="ar-IQ" sz="3600" dirty="0">
                <a:latin typeface="Arabic Typesetting" panose="03020402040406030203" pitchFamily="66" charset="-78"/>
                <a:cs typeface="Arabic Typesetting" panose="03020402040406030203" pitchFamily="66" charset="-78"/>
              </a:rPr>
              <a:t>أخرى، فان انتهاك المعايير والقيم المتعلقة بالشرف أو الأمانة أو الجنس أو العدوان قد تسبب مقدرا عظيما من القلق لدى بعض </a:t>
            </a:r>
            <a:r>
              <a:rPr lang="ar-IQ" sz="3600" dirty="0" smtClean="0">
                <a:latin typeface="Arabic Typesetting" panose="03020402040406030203" pitchFamily="66" charset="-78"/>
                <a:cs typeface="Arabic Typesetting" panose="03020402040406030203" pitchFamily="66" charset="-78"/>
              </a:rPr>
              <a:t>الأفراد.</a:t>
            </a:r>
          </a:p>
          <a:p>
            <a:pPr marL="0" indent="0" algn="just" rtl="1">
              <a:buNone/>
            </a:pPr>
            <a:r>
              <a:rPr lang="ar-IQ" sz="3600" dirty="0" smtClean="0">
                <a:latin typeface="Arabic Typesetting" panose="03020402040406030203" pitchFamily="66" charset="-78"/>
                <a:cs typeface="Arabic Typesetting" panose="03020402040406030203" pitchFamily="66" charset="-78"/>
              </a:rPr>
              <a:t>ولكن </a:t>
            </a:r>
            <a:r>
              <a:rPr lang="ar-IQ" sz="3600" dirty="0">
                <a:latin typeface="Arabic Typesetting" panose="03020402040406030203" pitchFamily="66" charset="-78"/>
                <a:cs typeface="Arabic Typesetting" panose="03020402040406030203" pitchFamily="66" charset="-78"/>
              </a:rPr>
              <a:t>هذه الانتهاكات لا تستثير أي قلق لدى أفراد آخرين، بل ربما تكون </a:t>
            </a:r>
            <a:r>
              <a:rPr lang="ar-IQ" sz="3600" dirty="0" smtClean="0">
                <a:latin typeface="Arabic Typesetting" panose="03020402040406030203" pitchFamily="66" charset="-78"/>
                <a:cs typeface="Arabic Typesetting" panose="03020402040406030203" pitchFamily="66" charset="-78"/>
              </a:rPr>
              <a:t>لدى البعض </a:t>
            </a:r>
            <a:r>
              <a:rPr lang="ar-IQ" sz="3600" dirty="0">
                <a:latin typeface="Arabic Typesetting" panose="03020402040406030203" pitchFamily="66" charset="-78"/>
                <a:cs typeface="Arabic Typesetting" panose="03020402040406030203" pitchFamily="66" charset="-78"/>
              </a:rPr>
              <a:t>منهم مصدرا للفخر ومدعاة للتباهي والغرور.</a:t>
            </a:r>
          </a:p>
          <a:p>
            <a:pPr marL="0" indent="0" algn="just" rtl="1">
              <a:buNone/>
            </a:pPr>
            <a:endParaRPr lang="en-US" sz="3600" dirty="0"/>
          </a:p>
        </p:txBody>
      </p:sp>
    </p:spTree>
    <p:extLst>
      <p:ext uri="{BB962C8B-B14F-4D97-AF65-F5344CB8AC3E}">
        <p14:creationId xmlns:p14="http://schemas.microsoft.com/office/powerpoint/2010/main" xmlns="" val="389818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6644" y="967199"/>
            <a:ext cx="8915400" cy="4849338"/>
          </a:xfrm>
        </p:spPr>
        <p:txBody>
          <a:bodyPr>
            <a:normAutofit/>
          </a:bodyPr>
          <a:lstStyle/>
          <a:p>
            <a:pPr marL="0" indent="0" algn="just" rtl="1">
              <a:buNone/>
            </a:pPr>
            <a:r>
              <a:rPr lang="ar-IQ" sz="3600" b="1" dirty="0" smtClean="0">
                <a:latin typeface="Arabic Typesetting" panose="03020402040406030203" pitchFamily="66" charset="-78"/>
                <a:cs typeface="Arabic Typesetting" panose="03020402040406030203" pitchFamily="66" charset="-78"/>
              </a:rPr>
              <a:t>3. العوامل </a:t>
            </a:r>
            <a:r>
              <a:rPr lang="ar-IQ" sz="3600" b="1" dirty="0">
                <a:latin typeface="Arabic Typesetting" panose="03020402040406030203" pitchFamily="66" charset="-78"/>
                <a:cs typeface="Arabic Typesetting" panose="03020402040406030203" pitchFamily="66" charset="-78"/>
              </a:rPr>
              <a:t>الحضارية </a:t>
            </a:r>
            <a:r>
              <a:rPr lang="en-US" sz="3600" b="1" dirty="0">
                <a:latin typeface="Arabic Typesetting" panose="03020402040406030203" pitchFamily="66" charset="-78"/>
                <a:cs typeface="Arabic Typesetting" panose="03020402040406030203" pitchFamily="66" charset="-78"/>
              </a:rPr>
              <a:t>Cultural Factors</a:t>
            </a:r>
            <a:r>
              <a:rPr lang="en-US" sz="3600" dirty="0">
                <a:latin typeface="Arabic Typesetting" panose="03020402040406030203" pitchFamily="66" charset="-78"/>
                <a:cs typeface="Arabic Typesetting" panose="03020402040406030203" pitchFamily="66" charset="-78"/>
              </a:rPr>
              <a:t> </a:t>
            </a:r>
          </a:p>
          <a:p>
            <a:pPr marL="0" indent="0" algn="just" rtl="1">
              <a:buNone/>
            </a:pPr>
            <a:r>
              <a:rPr lang="ar-IQ" sz="3600" u="sng" dirty="0">
                <a:latin typeface="Arabic Typesetting" panose="03020402040406030203" pitchFamily="66" charset="-78"/>
                <a:cs typeface="Arabic Typesetting" panose="03020402040406030203" pitchFamily="66" charset="-78"/>
              </a:rPr>
              <a:t>للثقافة أو للحضارة المميزة للمجتمع الذي نلد فيه دورها في تقرير مدى تحملنا للشدائد وبالتالي صحتنا النفسية</a:t>
            </a:r>
            <a:r>
              <a:rPr lang="ar-IQ" sz="3600" dirty="0">
                <a:latin typeface="Arabic Typesetting" panose="03020402040406030203" pitchFamily="66" charset="-78"/>
                <a:cs typeface="Arabic Typesetting" panose="03020402040406030203" pitchFamily="66" charset="-78"/>
              </a:rPr>
              <a:t>. تشير الإحصاءات مثلا إلى ان مرض الشيزوفرينيا أكثر انتشارا في الأحياء الفقيرة المزدحمة </a:t>
            </a:r>
            <a:r>
              <a:rPr lang="en-US" sz="3600" dirty="0">
                <a:latin typeface="Arabic Typesetting" panose="03020402040406030203" pitchFamily="66" charset="-78"/>
                <a:cs typeface="Arabic Typesetting" panose="03020402040406030203" pitchFamily="66" charset="-78"/>
              </a:rPr>
              <a:t>slum </a:t>
            </a:r>
            <a:r>
              <a:rPr lang="ar-IQ" sz="3600" dirty="0" smtClean="0">
                <a:latin typeface="Arabic Typesetting" panose="03020402040406030203" pitchFamily="66" charset="-78"/>
                <a:cs typeface="Arabic Typesetting" panose="03020402040406030203" pitchFamily="66" charset="-78"/>
              </a:rPr>
              <a:t> والقريبة </a:t>
            </a:r>
            <a:r>
              <a:rPr lang="ar-IQ" sz="3600" dirty="0">
                <a:latin typeface="Arabic Typesetting" panose="03020402040406030203" pitchFamily="66" charset="-78"/>
                <a:cs typeface="Arabic Typesetting" panose="03020402040406030203" pitchFamily="66" charset="-78"/>
              </a:rPr>
              <a:t>من المدن الكبرى. وربما يكمن السبب في ان العيش في مثل هذه البيئات يترتب عليه التعرض إلى إحباطات وصراعات وبمعدل أعلى بالمقارنة مع العيش في بيئات ذات مستوى أفضل. بمعنى ان العيش في الأحياء الفقيرة المزدحمة قد يخفض من </a:t>
            </a:r>
            <a:r>
              <a:rPr lang="ar-IQ" sz="3600" u="sng" dirty="0">
                <a:solidFill>
                  <a:srgbClr val="FF0000"/>
                </a:solidFill>
                <a:latin typeface="Arabic Typesetting" panose="03020402040406030203" pitchFamily="66" charset="-78"/>
                <a:cs typeface="Arabic Typesetting" panose="03020402040406030203" pitchFamily="66" charset="-78"/>
              </a:rPr>
              <a:t>وصيد الإحباط </a:t>
            </a:r>
            <a:r>
              <a:rPr lang="en-US" sz="3600" dirty="0">
                <a:latin typeface="Arabic Typesetting" panose="03020402040406030203" pitchFamily="66" charset="-78"/>
                <a:cs typeface="Arabic Typesetting" panose="03020402040406030203" pitchFamily="66" charset="-78"/>
              </a:rPr>
              <a:t>Tolerance </a:t>
            </a:r>
            <a:r>
              <a:rPr lang="ar-IQ" sz="3600" dirty="0" smtClean="0">
                <a:latin typeface="Arabic Typesetting" panose="03020402040406030203" pitchFamily="66" charset="-78"/>
                <a:cs typeface="Arabic Typesetting" panose="03020402040406030203" pitchFamily="66" charset="-78"/>
              </a:rPr>
              <a:t> للشدائد</a:t>
            </a:r>
            <a:r>
              <a:rPr lang="ar-IQ" sz="3600" dirty="0">
                <a:latin typeface="Arabic Typesetting" panose="03020402040406030203" pitchFamily="66" charset="-78"/>
                <a:cs typeface="Arabic Typesetting" panose="03020402040406030203" pitchFamily="66" charset="-78"/>
              </a:rPr>
              <a:t>. أكثر من هذا، فان العوامل الثقافية تقرر والى حد كبير حتى شكل وطبيعة الأعراض المرضية التي يظهرها المريض. </a:t>
            </a:r>
          </a:p>
          <a:p>
            <a:pPr marL="0" indent="0" algn="r" rtl="1">
              <a:buNone/>
            </a:pPr>
            <a:endParaRPr lang="en-US" dirty="0"/>
          </a:p>
        </p:txBody>
      </p:sp>
    </p:spTree>
    <p:extLst>
      <p:ext uri="{BB962C8B-B14F-4D97-AF65-F5344CB8AC3E}">
        <p14:creationId xmlns:p14="http://schemas.microsoft.com/office/powerpoint/2010/main" xmlns="" val="1581141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4076" y="594227"/>
            <a:ext cx="8915400" cy="5632837"/>
          </a:xfrm>
        </p:spPr>
        <p:txBody>
          <a:bodyPr>
            <a:normAutofit/>
          </a:bodyPr>
          <a:lstStyle/>
          <a:p>
            <a:pPr marL="0" indent="0" algn="ctr" rtl="1">
              <a:buNone/>
            </a:pPr>
            <a:r>
              <a:rPr lang="ar-IQ" sz="3600" b="1" dirty="0" smtClean="0">
                <a:solidFill>
                  <a:srgbClr val="FF0000"/>
                </a:solidFill>
                <a:latin typeface="Arabic Typesetting" panose="03020402040406030203" pitchFamily="66" charset="-78"/>
                <a:cs typeface="Arabic Typesetting" panose="03020402040406030203" pitchFamily="66" charset="-78"/>
              </a:rPr>
              <a:t>مجموعــة </a:t>
            </a:r>
            <a:r>
              <a:rPr lang="ar-IQ" sz="3600" b="1" dirty="0">
                <a:solidFill>
                  <a:srgbClr val="FF0000"/>
                </a:solidFill>
                <a:latin typeface="Arabic Typesetting" panose="03020402040406030203" pitchFamily="66" charset="-78"/>
                <a:cs typeface="Arabic Typesetting" panose="03020402040406030203" pitchFamily="66" charset="-78"/>
              </a:rPr>
              <a:t>العوامل </a:t>
            </a:r>
            <a:r>
              <a:rPr lang="ar-IQ" sz="3600" b="1" dirty="0" smtClean="0">
                <a:solidFill>
                  <a:srgbClr val="FF0000"/>
                </a:solidFill>
                <a:latin typeface="Arabic Typesetting" panose="03020402040406030203" pitchFamily="66" charset="-78"/>
                <a:cs typeface="Arabic Typesetting" panose="03020402040406030203" pitchFamily="66" charset="-78"/>
              </a:rPr>
              <a:t>المرســـبة</a:t>
            </a:r>
          </a:p>
          <a:p>
            <a:pPr marL="0" indent="0" algn="just" rtl="1">
              <a:buNone/>
            </a:pPr>
            <a:r>
              <a:rPr lang="ar-IQ" sz="3600" b="1" dirty="0" smtClean="0">
                <a:latin typeface="Arabic Typesetting" panose="03020402040406030203" pitchFamily="66" charset="-78"/>
                <a:cs typeface="Arabic Typesetting" panose="03020402040406030203" pitchFamily="66" charset="-78"/>
              </a:rPr>
              <a:t>1. الشدائد </a:t>
            </a:r>
            <a:r>
              <a:rPr lang="en-US" sz="3600" b="1" dirty="0">
                <a:latin typeface="Arabic Typesetting" panose="03020402040406030203" pitchFamily="66" charset="-78"/>
                <a:cs typeface="Arabic Typesetting" panose="03020402040406030203" pitchFamily="66" charset="-78"/>
              </a:rPr>
              <a:t>Stresses</a:t>
            </a:r>
            <a:r>
              <a:rPr lang="en-US" sz="3600" dirty="0">
                <a:latin typeface="Arabic Typesetting" panose="03020402040406030203" pitchFamily="66" charset="-78"/>
                <a:cs typeface="Arabic Typesetting" panose="03020402040406030203" pitchFamily="66" charset="-78"/>
              </a:rPr>
              <a:t> </a:t>
            </a:r>
          </a:p>
          <a:p>
            <a:pPr marL="0" indent="0" algn="just" rtl="1">
              <a:buNone/>
            </a:pP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ان سمة التطور المميزة لعالمنا المعاصر تنطوي على خصيصتين متناقضتين. فالقوة التي جعلتنا نتغلب على قسوة الطبيعة وعلى المرض والحرمان هي نفسها القوة التي سببت وتسبب لنا ضغوطا و شدائد جديدة. </a:t>
            </a:r>
            <a:endParaRPr lang="ar-IQ" sz="3600" dirty="0" smtClean="0">
              <a:latin typeface="Arabic Typesetting" panose="03020402040406030203" pitchFamily="66" charset="-78"/>
              <a:cs typeface="Arabic Typesetting" panose="03020402040406030203" pitchFamily="66" charset="-78"/>
            </a:endParaRPr>
          </a:p>
          <a:p>
            <a:pPr algn="just" rtl="1"/>
            <a:r>
              <a:rPr lang="ar-IQ" sz="3600" dirty="0" smtClean="0">
                <a:latin typeface="Arabic Typesetting" panose="03020402040406030203" pitchFamily="66" charset="-78"/>
                <a:cs typeface="Arabic Typesetting" panose="03020402040406030203" pitchFamily="66" charset="-78"/>
              </a:rPr>
              <a:t>فلقد </a:t>
            </a:r>
            <a:r>
              <a:rPr lang="ar-IQ" sz="3600" dirty="0">
                <a:latin typeface="Arabic Typesetting" panose="03020402040406030203" pitchFamily="66" charset="-78"/>
                <a:cs typeface="Arabic Typesetting" panose="03020402040406030203" pitchFamily="66" charset="-78"/>
              </a:rPr>
              <a:t>ازدادت المتطلبات المفروضة على الإنسان في الوقت الحاضر ولكن ميكانيزمات التكيف لديه هي نفسها منذ القدم. </a:t>
            </a:r>
            <a:endParaRPr lang="ar-IQ" sz="3600" dirty="0" smtClean="0">
              <a:latin typeface="Arabic Typesetting" panose="03020402040406030203" pitchFamily="66" charset="-78"/>
              <a:cs typeface="Arabic Typesetting" panose="03020402040406030203" pitchFamily="66" charset="-78"/>
            </a:endParaRPr>
          </a:p>
          <a:p>
            <a:pPr algn="just" rtl="1"/>
            <a:r>
              <a:rPr lang="ar-IQ" sz="3600" dirty="0" smtClean="0">
                <a:latin typeface="Arabic Typesetting" panose="03020402040406030203" pitchFamily="66" charset="-78"/>
                <a:cs typeface="Arabic Typesetting" panose="03020402040406030203" pitchFamily="66" charset="-78"/>
              </a:rPr>
              <a:t>لهذا </a:t>
            </a:r>
            <a:r>
              <a:rPr lang="ar-IQ" sz="3600" dirty="0">
                <a:latin typeface="Arabic Typesetting" panose="03020402040406030203" pitchFamily="66" charset="-78"/>
                <a:cs typeface="Arabic Typesetting" panose="03020402040406030203" pitchFamily="66" charset="-78"/>
              </a:rPr>
              <a:t>فان فترات الانتقال من مرحلة إلى أخرى </a:t>
            </a:r>
            <a:r>
              <a:rPr lang="ar-IQ" sz="3600" dirty="0" smtClean="0">
                <a:latin typeface="Arabic Typesetting" panose="03020402040406030203" pitchFamily="66" charset="-78"/>
                <a:cs typeface="Arabic Typesetting" panose="03020402040406030203" pitchFamily="66" charset="-78"/>
              </a:rPr>
              <a:t>تحمل </a:t>
            </a:r>
            <a:r>
              <a:rPr lang="ar-IQ" sz="3600" dirty="0">
                <a:latin typeface="Arabic Typesetting" panose="03020402040406030203" pitchFamily="66" charset="-78"/>
                <a:cs typeface="Arabic Typesetting" panose="03020402040406030203" pitchFamily="66" charset="-78"/>
              </a:rPr>
              <a:t>أنماط السلوك القديمة بأعباء تجعلها عاجزة عن التلائم مع التحديات </a:t>
            </a:r>
            <a:r>
              <a:rPr lang="ar-IQ" sz="3600" dirty="0" smtClean="0">
                <a:latin typeface="Arabic Typesetting" panose="03020402040406030203" pitchFamily="66" charset="-78"/>
                <a:cs typeface="Arabic Typesetting" panose="03020402040406030203" pitchFamily="66" charset="-78"/>
              </a:rPr>
              <a:t>الجديدة. </a:t>
            </a:r>
          </a:p>
          <a:p>
            <a:pPr marL="0" indent="0" algn="r" rtl="1">
              <a:buNone/>
            </a:pPr>
            <a:endParaRPr lang="en-US" dirty="0"/>
          </a:p>
        </p:txBody>
      </p:sp>
    </p:spTree>
    <p:extLst>
      <p:ext uri="{BB962C8B-B14F-4D97-AF65-F5344CB8AC3E}">
        <p14:creationId xmlns:p14="http://schemas.microsoft.com/office/powerpoint/2010/main" xmlns="" val="9253120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TotalTime>
  <Words>743</Words>
  <Application>Microsoft Office PowerPoint</Application>
  <PresentationFormat>Custom</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مصـــادر وأسباب الاضطـــراب الإنساني</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مصـــادر وأسباب الاضطـــراب الإنساني</dc:title>
  <dc:creator>Rifaat Jasseem</dc:creator>
  <cp:lastModifiedBy>Rifaat Jasseem</cp:lastModifiedBy>
  <cp:revision>8</cp:revision>
  <dcterms:created xsi:type="dcterms:W3CDTF">2021-05-29T15:31:47Z</dcterms:created>
  <dcterms:modified xsi:type="dcterms:W3CDTF">2021-07-15T07:50:17Z</dcterms:modified>
</cp:coreProperties>
</file>